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91" r:id="rId6"/>
    <p:sldId id="260" r:id="rId7"/>
    <p:sldId id="259" r:id="rId8"/>
    <p:sldId id="278" r:id="rId9"/>
    <p:sldId id="279" r:id="rId10"/>
    <p:sldId id="280" r:id="rId11"/>
    <p:sldId id="261" r:id="rId12"/>
    <p:sldId id="263" r:id="rId13"/>
    <p:sldId id="265" r:id="rId14"/>
    <p:sldId id="289" r:id="rId15"/>
    <p:sldId id="290" r:id="rId16"/>
    <p:sldId id="257" r:id="rId17"/>
    <p:sldId id="262" r:id="rId18"/>
    <p:sldId id="264" r:id="rId19"/>
    <p:sldId id="267" r:id="rId20"/>
    <p:sldId id="266" r:id="rId21"/>
    <p:sldId id="268" r:id="rId22"/>
    <p:sldId id="269" r:id="rId23"/>
    <p:sldId id="270" r:id="rId24"/>
    <p:sldId id="271" r:id="rId25"/>
    <p:sldId id="272" r:id="rId26"/>
    <p:sldId id="281" r:id="rId27"/>
    <p:sldId id="292" r:id="rId28"/>
    <p:sldId id="274" r:id="rId29"/>
    <p:sldId id="275" r:id="rId30"/>
    <p:sldId id="276" r:id="rId31"/>
    <p:sldId id="285" r:id="rId32"/>
    <p:sldId id="277" r:id="rId33"/>
    <p:sldId id="286" r:id="rId34"/>
    <p:sldId id="287" r:id="rId35"/>
    <p:sldId id="288" r:id="rId36"/>
    <p:sldId id="284" r:id="rId37"/>
    <p:sldId id="273" r:id="rId38"/>
    <p:sldId id="282" r:id="rId39"/>
    <p:sldId id="28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96A32F-5D62-4B5F-B60D-1F03BE70B3D5}" v="7" dt="2025-02-13T13:36:35.9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D62E9-BFA7-12D9-C265-87AF515BB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11D4A1E-452B-0A56-D61C-D68F32A31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0F3ED6-6E15-4040-D5C1-7E3528F73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2938-4061-444D-87E6-A6014305EAB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F825B0-6CA9-5364-09B5-15AAC5676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341BCB-651D-3FC5-CAF4-C8DBB3A1D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BE101-3B76-4467-B710-1DC9017D20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08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7750C-C23E-E4E3-867D-01EC5631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C527078-10CD-C7B2-48A7-0C7F4E248C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8FD136F-B9AA-5680-9993-1F157003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2938-4061-444D-87E6-A6014305EAB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FB90626-436B-E82C-3A72-10DE49DD6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3E6F22-BF54-E4B5-C1DF-B9772BB65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BE101-3B76-4467-B710-1DC9017D20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14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AE9C231-29CF-290E-388B-25B641E5ED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1C0590A-4AAE-8B9A-9516-A6970A063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BFA1A5D-8D45-B5FC-52EC-C77A61CC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2938-4061-444D-87E6-A6014305EAB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E7CC438-6309-91DC-324C-A4694EAAF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E366676-10D7-464D-9203-BDBA80EC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BE101-3B76-4467-B710-1DC9017D20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45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DD2D9-5D3B-B8F9-6A6E-095C005D9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A8FC946-84FF-4FB7-5C2A-8E771AE09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7728641-C1F1-02B6-7AF1-A0E56A1E6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2938-4061-444D-87E6-A6014305EAB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CCBF40-7F20-88F7-7022-4A61E35B6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CC3E87-6895-3E07-E5D3-2BF32630F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BE101-3B76-4467-B710-1DC9017D20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63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40D68-D07E-327D-4004-142A5FFD6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7A53306-A222-74E5-E4B6-F7E9EE88E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74B13EE-9D47-E451-558B-2C9979E18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2938-4061-444D-87E6-A6014305EAB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15AEC4A-25D8-1C59-0719-965C510D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3CBF56-9DF6-F607-077F-4986A557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BE101-3B76-4467-B710-1DC9017D20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7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A6880B-40DE-08FE-285E-BD5AC5C97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F43348-5FD5-A792-FCCE-905C6D76E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C64278F-44FA-E4B8-2940-84852DF22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5D829E-3F6E-1E31-08B7-68E0267AD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2938-4061-444D-87E6-A6014305EAB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8B48E86-4CB2-477D-2AAC-DFBDC8806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BB0354B-B274-CB5C-D79B-C80388735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BE101-3B76-4467-B710-1DC9017D20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0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26D98-ABBE-630D-9FB6-531A22917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1555DD1-6FA7-FF86-9D1B-DEDA680B9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8A41877-9255-22D7-53DD-D4D2F00BA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D4A6001-9B5B-A93A-90CC-9A980BE75B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9D1A720-7A94-5403-8ACB-9DD5D92DF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F59DC3C-7789-691C-7986-C08D6710F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2938-4061-444D-87E6-A6014305EAB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3F56227-F60D-C2F7-67EC-754101886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6FA79FD-DCD8-14C9-932C-D3B92FA5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BE101-3B76-4467-B710-1DC9017D20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20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022-11F4-F7DA-1954-4FEEBE77F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D4EDA72-5945-1EEB-3AFA-6F180D0D4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2938-4061-444D-87E6-A6014305EAB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87662AB-84CF-A8AE-F3C9-1C13CF80F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8CC6CB3-E175-D647-CFEE-341DA8E13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BE101-3B76-4467-B710-1DC9017D20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30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F571DE8-43FA-7C94-36EE-C1AB4F5F2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2938-4061-444D-87E6-A6014305EAB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F90A873-A2CC-C9DB-76C5-133AEF508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A8610A2-D476-8530-AE36-8380AE1B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BE101-3B76-4467-B710-1DC9017D20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51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E1AD5-6B08-AAF5-D7DB-642E1B94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989DC6-18B8-A200-AA00-5FA2AF713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93FEAEC-7882-BC84-D9F0-B979FBDDA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994780D-DD48-69F4-0F99-BEA88256A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2938-4061-444D-87E6-A6014305EAB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8F34818-3DB6-BCCC-BDE1-57C27D6AC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C5127ED-523B-661B-2FCA-41A00A64A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BE101-3B76-4467-B710-1DC9017D20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7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0E0C9-568A-57D1-13CF-E3DB6CA1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A46A0B4-1E55-520F-0974-5F0AFECC70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81B6DDD-50BE-41E1-0CD8-875BE646A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B98EC30-FBCC-02A9-CA2D-9726C48D9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2938-4061-444D-87E6-A6014305EAB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7311486-7448-AFF5-F383-AFA083BE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5A59307-8822-F138-14A3-02657019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BE101-3B76-4467-B710-1DC9017D20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64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517AA36-B641-8B67-7552-4AB8B0ED9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34FA7E-82C5-39CC-CCAD-A46D25D3F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F851A96-BE70-C16F-BD77-EBB1882B2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3D2938-4061-444D-87E6-A6014305EAB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44BBD4-5738-81F3-7B27-9382E1C87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3A54F16-C396-E2D1-11B4-6CB9FA373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FBE101-3B76-4467-B710-1DC9017D20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3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232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92FE1E-E5CA-1D40-5459-CC00C06D5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994A6F-FC59-7243-DBBE-0C1C1E384D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DEEEB69-931A-FAF6-A505-4FA1321CDA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D12B8D9-4301-585B-C6B5-C4083E51B71D}"/>
              </a:ext>
            </a:extLst>
          </p:cNvPr>
          <p:cNvSpPr txBox="1"/>
          <p:nvPr/>
        </p:nvSpPr>
        <p:spPr>
          <a:xfrm>
            <a:off x="121204" y="189685"/>
            <a:ext cx="70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https://github.com/orgs/Green-Software-Foundation/discussions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4502611-B28B-FB0B-3630-54EFF07212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693" y="703035"/>
            <a:ext cx="9892614" cy="545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80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91751-F9EE-6322-A67A-4B5EACDC3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51598-FACB-E70E-207D-8470330343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7C82987-AAC1-3A38-DBC3-8CA22FED85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95F6B54-EFA3-9514-F742-67222D5B5447}"/>
              </a:ext>
            </a:extLst>
          </p:cNvPr>
          <p:cNvSpPr txBox="1"/>
          <p:nvPr/>
        </p:nvSpPr>
        <p:spPr>
          <a:xfrm>
            <a:off x="121204" y="189685"/>
            <a:ext cx="70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https://www.youtube.com/watch?v=x8fSSCyxIrU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BD6EF4F-B276-E4B2-7D4D-724C98DAE0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44" y="814807"/>
            <a:ext cx="9937321" cy="557446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C5C3BEF7-573F-264F-7746-ED2E889F1C53}"/>
              </a:ext>
            </a:extLst>
          </p:cNvPr>
          <p:cNvSpPr txBox="1"/>
          <p:nvPr/>
        </p:nvSpPr>
        <p:spPr>
          <a:xfrm>
            <a:off x="2482893" y="6409002"/>
            <a:ext cx="70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Asim Hussain I 2024 I Recap</a:t>
            </a:r>
          </a:p>
        </p:txBody>
      </p:sp>
    </p:spTree>
    <p:extLst>
      <p:ext uri="{BB962C8B-B14F-4D97-AF65-F5344CB8AC3E}">
        <p14:creationId xmlns:p14="http://schemas.microsoft.com/office/powerpoint/2010/main" val="306127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5FADD9-C9C2-A78A-1B3E-0B258120B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951B91-F5C3-FBFA-09E2-163A858D5F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88B3E77-0723-CF11-A8D2-69A3EEE1D4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BE07BC7-9225-6F5B-DFBA-0B3F84790E1C}"/>
              </a:ext>
            </a:extLst>
          </p:cNvPr>
          <p:cNvSpPr txBox="1"/>
          <p:nvPr/>
        </p:nvSpPr>
        <p:spPr>
          <a:xfrm>
            <a:off x="121204" y="189685"/>
            <a:ext cx="1032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https://champions.greensoftware.foundation/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67C9955-93EF-6EF6-6F82-C04FF26CB401}"/>
              </a:ext>
            </a:extLst>
          </p:cNvPr>
          <p:cNvSpPr txBox="1"/>
          <p:nvPr/>
        </p:nvSpPr>
        <p:spPr>
          <a:xfrm>
            <a:off x="2482893" y="6409002"/>
            <a:ext cx="70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Asim Hussain I 2024 I Recap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0C5861B-01AF-FF5A-957A-19A09F52E8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288" y="779897"/>
            <a:ext cx="9687712" cy="588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62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7DA02B-CDBB-DD45-2201-AAFEC33D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F25F87-7E09-4134-18CC-F8722756E8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C34AA8E-7B0A-73A8-9BE6-ED9E2B908C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5CABEB5-97E5-1E7B-EFBF-9772A43DD9B7}"/>
              </a:ext>
            </a:extLst>
          </p:cNvPr>
          <p:cNvSpPr txBox="1"/>
          <p:nvPr/>
        </p:nvSpPr>
        <p:spPr>
          <a:xfrm>
            <a:off x="121205" y="189685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https://climateaction.tech/community/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2F20CC1-387F-FF7A-1FA9-CFC98BEDED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774" y="645120"/>
            <a:ext cx="11031711" cy="591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89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597880-52C2-EB3B-4538-15A84BE21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3CD73-768E-12D8-C24B-7EE6FB83B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DE59D9C-233A-06FC-D724-6DDBBC5517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487470C-B57A-A369-1567-084EF59AD1F0}"/>
              </a:ext>
            </a:extLst>
          </p:cNvPr>
          <p:cNvSpPr txBox="1"/>
          <p:nvPr/>
        </p:nvSpPr>
        <p:spPr>
          <a:xfrm>
            <a:off x="121205" y="189685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https://climateaction.tech/community/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94EC068-0196-609C-9E11-D9CC7B5787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911" y="780168"/>
            <a:ext cx="10924134" cy="58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15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58084E-C6FD-7134-3FC0-4CFC3C582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7A04C-FB16-1D8A-839F-1A8FE47C29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15FA45C-C637-DD85-E414-0BB4BC2025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7A545E6-274C-AB5A-E4E5-2382AF6107E8}"/>
              </a:ext>
            </a:extLst>
          </p:cNvPr>
          <p:cNvSpPr txBox="1"/>
          <p:nvPr/>
        </p:nvSpPr>
        <p:spPr>
          <a:xfrm>
            <a:off x="121205" y="189685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https://climateaction.tech/community/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BF29DB1-AD02-C44A-3D43-A2F7385ED5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911" y="780168"/>
            <a:ext cx="10924134" cy="588814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CE1DB2F-E84E-D46F-84CA-19BB670E39A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603" y="1994140"/>
            <a:ext cx="1812969" cy="233431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8F6DF7A-EDBF-40DA-993A-7BF8F0460B1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9264" y="1996907"/>
            <a:ext cx="1751875" cy="233431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BF1948D-99FC-E21B-1D4B-FBADE7AE197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7831" y="1994140"/>
            <a:ext cx="1838737" cy="2334316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51646B85-90D8-3E59-B0FC-548B257F4C0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6398" y="1994141"/>
            <a:ext cx="2148397" cy="2334316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23E5CF5D-8C9C-58D1-4FF7-B2F4B7F7514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4625" y="1994140"/>
            <a:ext cx="2070347" cy="2334316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C813D65C-2EAD-3CAA-CC4B-1442B588970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9716" y="4538429"/>
            <a:ext cx="1811786" cy="2129886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4DAC9602-0505-9ED8-3517-23FBF59D679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0501" y="4545290"/>
            <a:ext cx="2435084" cy="21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30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F47580-AD3E-B81F-40C2-EF4DE3BA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34AA6F-16EC-55CF-EAA9-D457593AB6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B9497D3-FB94-2F87-3CAB-F44B5209C5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9A7237D-DF2A-A098-9393-8966B84BB4B6}"/>
              </a:ext>
            </a:extLst>
          </p:cNvPr>
          <p:cNvSpPr txBox="1"/>
          <p:nvPr/>
        </p:nvSpPr>
        <p:spPr>
          <a:xfrm>
            <a:off x="121204" y="189685"/>
            <a:ext cx="70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https://tag-env-sustainability.cncf.io/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D7D6BEC-CC4F-F8C2-9CCB-7520146904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30001"/>
            <a:ext cx="12192000" cy="419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80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CD533-5D4B-9EE2-60DA-BCDB529FB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BA511-6A5C-91BD-A66F-23129C6266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763AEEC-E0B6-CFAA-8DD0-5EA168C33B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96ADBFF-B01E-2AB3-11F1-836FB2432AB5}"/>
              </a:ext>
            </a:extLst>
          </p:cNvPr>
          <p:cNvSpPr txBox="1"/>
          <p:nvPr/>
        </p:nvSpPr>
        <p:spPr>
          <a:xfrm>
            <a:off x="121204" y="189685"/>
            <a:ext cx="70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https://coalitieduurzamedigitalisering.nl/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D231A97-30D6-5EBA-421D-1D6DA6707B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0834" y="640796"/>
            <a:ext cx="9290331" cy="60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92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4035F4-6C03-FC56-80CB-1156ABCFD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4BB31-56F7-3A0E-05C4-BD8C0D771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F8902C8-70FC-D0AA-ACB0-1F6995570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8B3793B-16F6-EAA9-43EA-1601DBB3427C}"/>
              </a:ext>
            </a:extLst>
          </p:cNvPr>
          <p:cNvSpPr txBox="1"/>
          <p:nvPr/>
        </p:nvSpPr>
        <p:spPr>
          <a:xfrm>
            <a:off x="121204" y="189685"/>
            <a:ext cx="8740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https://www.meetup.com/sustainable-it-netherlands/?eventOrigin=your_groups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F87622F-3ED6-E07D-B9F5-9BF234EAFA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97" y="751413"/>
            <a:ext cx="9852820" cy="584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24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F58972-95E3-8A3D-4CA0-1A57A2A17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0CA92437-1F71-5900-9A72-910925F1EA1D}"/>
              </a:ext>
            </a:extLst>
          </p:cNvPr>
          <p:cNvSpPr txBox="1"/>
          <p:nvPr/>
        </p:nvSpPr>
        <p:spPr>
          <a:xfrm>
            <a:off x="121204" y="189685"/>
            <a:ext cx="8740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https://greenio.tech/conferences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44B7AF7-861B-221C-4729-2E13A7165E06}"/>
              </a:ext>
            </a:extLst>
          </p:cNvPr>
          <p:cNvSpPr txBox="1"/>
          <p:nvPr/>
        </p:nvSpPr>
        <p:spPr>
          <a:xfrm>
            <a:off x="449274" y="1399066"/>
            <a:ext cx="1129345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Sustainability Engineer </a:t>
            </a:r>
            <a:r>
              <a:rPr lang="en-US" dirty="0">
                <a:solidFill>
                  <a:schemeClr val="bg1"/>
                </a:solidFill>
              </a:rPr>
              <a:t>– Focuses on optimizing IT infrastructure for environmental impact reduction.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Green Software Developer </a:t>
            </a:r>
            <a:r>
              <a:rPr lang="en-US" dirty="0">
                <a:solidFill>
                  <a:schemeClr val="bg1"/>
                </a:solidFill>
              </a:rPr>
              <a:t>– Develops energy-efficient and sustainable software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Cloud Sustainability Architect </a:t>
            </a:r>
            <a:r>
              <a:rPr lang="en-US" dirty="0">
                <a:solidFill>
                  <a:schemeClr val="bg1"/>
                </a:solidFill>
              </a:rPr>
              <a:t>– Designs and optimizes cloud infrastructure with a focus on reducing carbon footprint.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AI Ethics &amp; Sustainability Specialist </a:t>
            </a:r>
            <a:r>
              <a:rPr lang="en-US" dirty="0">
                <a:solidFill>
                  <a:schemeClr val="bg1"/>
                </a:solidFill>
              </a:rPr>
              <a:t>– Ensures AI solutions are designed with minimal environmental impact.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IT Decarbonization Consultant </a:t>
            </a:r>
            <a:r>
              <a:rPr lang="en-US" dirty="0">
                <a:solidFill>
                  <a:schemeClr val="bg1"/>
                </a:solidFill>
              </a:rPr>
              <a:t>– Helps organizations reduce the carbon footprint of their IT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Digital Sustainability Analyst </a:t>
            </a:r>
            <a:r>
              <a:rPr lang="en-US" dirty="0">
                <a:solidFill>
                  <a:schemeClr val="bg1"/>
                </a:solidFill>
              </a:rPr>
              <a:t>– Measures and tracks the environmental impact of digital products and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Eco-design UX/UI Designer </a:t>
            </a:r>
            <a:r>
              <a:rPr lang="en-US" dirty="0">
                <a:solidFill>
                  <a:schemeClr val="bg1"/>
                </a:solidFill>
              </a:rPr>
              <a:t>– Designs digital products with energy efficiency and sustainability in mind.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Sustainable DevOps Engineer </a:t>
            </a:r>
            <a:r>
              <a:rPr lang="en-US" dirty="0">
                <a:solidFill>
                  <a:schemeClr val="bg1"/>
                </a:solidFill>
              </a:rPr>
              <a:t>– Implements green DevOps practices to optimize infrastructure and resource usage.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Responsible Data Scientist </a:t>
            </a:r>
            <a:r>
              <a:rPr lang="en-US" dirty="0">
                <a:solidFill>
                  <a:schemeClr val="bg1"/>
                </a:solidFill>
              </a:rPr>
              <a:t>– Develops AI/ML models with a focus on energy efficiency and sustainability.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IT Governance &amp; Compliance Manager (Sustainability Focus) </a:t>
            </a:r>
            <a:r>
              <a:rPr lang="en-US" dirty="0">
                <a:solidFill>
                  <a:schemeClr val="bg1"/>
                </a:solidFill>
              </a:rPr>
              <a:t>– Ensures IT sustainability aligns with corporate and regulatory standards.</a:t>
            </a:r>
          </a:p>
        </p:txBody>
      </p:sp>
    </p:spTree>
    <p:extLst>
      <p:ext uri="{BB962C8B-B14F-4D97-AF65-F5344CB8AC3E}">
        <p14:creationId xmlns:p14="http://schemas.microsoft.com/office/powerpoint/2010/main" val="2383201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D015F3-CA52-8670-E088-5B27A4042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vak 10">
            <a:extLst>
              <a:ext uri="{FF2B5EF4-FFF2-40B4-BE49-F238E27FC236}">
                <a16:creationId xmlns:a16="http://schemas.microsoft.com/office/drawing/2014/main" id="{B1CF1150-F00C-B120-D2A1-5FB82DAC7522}"/>
              </a:ext>
            </a:extLst>
          </p:cNvPr>
          <p:cNvSpPr txBox="1"/>
          <p:nvPr/>
        </p:nvSpPr>
        <p:spPr>
          <a:xfrm>
            <a:off x="2574701" y="462942"/>
            <a:ext cx="70425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1" i="0" dirty="0">
                <a:solidFill>
                  <a:schemeClr val="bg1"/>
                </a:solidFill>
                <a:effectLst/>
                <a:latin typeface="Graphik Meetup"/>
              </a:rPr>
              <a:t>Lessons learned 2024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63025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FFD466-C9E8-3672-FED7-55DE8A4A5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EE7F4D-D8CD-3DCC-C9E4-A1410175B7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07D571B-3074-0987-6566-FB9A13F9C8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77E0F839-92A8-CD53-2D94-D0DE7980E8F0}"/>
              </a:ext>
            </a:extLst>
          </p:cNvPr>
          <p:cNvSpPr txBox="1"/>
          <p:nvPr/>
        </p:nvSpPr>
        <p:spPr>
          <a:xfrm>
            <a:off x="121204" y="189685"/>
            <a:ext cx="8740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https://www.eco-compute.io/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0BF78F9-6A8F-AFDE-A0C3-E4769A15A0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405" y="729035"/>
            <a:ext cx="11259189" cy="574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44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CE6F44-4887-B51D-815E-90A47785B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80B04-70BA-E976-92C6-7B75AC29E2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14C5491-9C53-70CB-F633-B287CDC256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C388EF5-D76C-593B-2A9A-3AF035E08A23}"/>
              </a:ext>
            </a:extLst>
          </p:cNvPr>
          <p:cNvSpPr txBox="1"/>
          <p:nvPr/>
        </p:nvSpPr>
        <p:spPr>
          <a:xfrm>
            <a:off x="121204" y="189685"/>
            <a:ext cx="8740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https://www.thegreenwebfoundation.org/news/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9A98D6B-EAE7-DE87-2CEC-0E5F638591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6493" y="774438"/>
            <a:ext cx="9279014" cy="589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8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9985F7-E0D4-68A5-0E1A-59FA09FC7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vak 10">
            <a:extLst>
              <a:ext uri="{FF2B5EF4-FFF2-40B4-BE49-F238E27FC236}">
                <a16:creationId xmlns:a16="http://schemas.microsoft.com/office/drawing/2014/main" id="{F1F97823-0968-535F-A4B8-AF49F1DB9C2A}"/>
              </a:ext>
            </a:extLst>
          </p:cNvPr>
          <p:cNvSpPr txBox="1"/>
          <p:nvPr/>
        </p:nvSpPr>
        <p:spPr>
          <a:xfrm>
            <a:off x="3559882" y="2921168"/>
            <a:ext cx="50722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We Need You!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939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9BDEC-4580-5788-14E4-8E5BF044F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vak 10">
            <a:extLst>
              <a:ext uri="{FF2B5EF4-FFF2-40B4-BE49-F238E27FC236}">
                <a16:creationId xmlns:a16="http://schemas.microsoft.com/office/drawing/2014/main" id="{2B438F61-EFE1-1785-EDB1-6D7BF6D9D2FC}"/>
              </a:ext>
            </a:extLst>
          </p:cNvPr>
          <p:cNvSpPr txBox="1"/>
          <p:nvPr/>
        </p:nvSpPr>
        <p:spPr>
          <a:xfrm>
            <a:off x="3056182" y="2086550"/>
            <a:ext cx="666830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Don’t overcomplicate. K.I.S.S.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159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8D5490-20F6-C8C9-5870-5297F5FAA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vak 10">
            <a:extLst>
              <a:ext uri="{FF2B5EF4-FFF2-40B4-BE49-F238E27FC236}">
                <a16:creationId xmlns:a16="http://schemas.microsoft.com/office/drawing/2014/main" id="{FAA95DB1-9EB5-8392-57C8-61A65507E2FB}"/>
              </a:ext>
            </a:extLst>
          </p:cNvPr>
          <p:cNvSpPr txBox="1"/>
          <p:nvPr/>
        </p:nvSpPr>
        <p:spPr>
          <a:xfrm>
            <a:off x="5382072" y="2921168"/>
            <a:ext cx="19269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HI!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168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3DAFC6-6FF9-D914-802E-72062DCBB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vak 10">
            <a:extLst>
              <a:ext uri="{FF2B5EF4-FFF2-40B4-BE49-F238E27FC236}">
                <a16:creationId xmlns:a16="http://schemas.microsoft.com/office/drawing/2014/main" id="{B722E08F-C501-9BB0-DE32-769FDAAFE39F}"/>
              </a:ext>
            </a:extLst>
          </p:cNvPr>
          <p:cNvSpPr txBox="1"/>
          <p:nvPr/>
        </p:nvSpPr>
        <p:spPr>
          <a:xfrm>
            <a:off x="2289069" y="2374983"/>
            <a:ext cx="78650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Help organize meetups in NL and EU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482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FD4D4C-8A25-DC7C-570B-F090719F3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vak 10">
            <a:extLst>
              <a:ext uri="{FF2B5EF4-FFF2-40B4-BE49-F238E27FC236}">
                <a16:creationId xmlns:a16="http://schemas.microsoft.com/office/drawing/2014/main" id="{DD454F44-8990-D8C1-C848-F5B654492598}"/>
              </a:ext>
            </a:extLst>
          </p:cNvPr>
          <p:cNvSpPr txBox="1"/>
          <p:nvPr/>
        </p:nvSpPr>
        <p:spPr>
          <a:xfrm>
            <a:off x="2749337" y="1536174"/>
            <a:ext cx="786500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Create content on Wikis and Forums.</a:t>
            </a:r>
            <a:br>
              <a:rPr lang="en-GB" sz="6000" b="1" dirty="0">
                <a:solidFill>
                  <a:schemeClr val="bg1"/>
                </a:solidFill>
              </a:rPr>
            </a:br>
            <a:r>
              <a:rPr lang="en-GB" sz="6000" b="1" dirty="0">
                <a:solidFill>
                  <a:schemeClr val="bg1"/>
                </a:solidFill>
              </a:rPr>
              <a:t>Based on what you know.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694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E92093-70ED-8C62-1EB4-7417C69CE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vak 10">
            <a:extLst>
              <a:ext uri="{FF2B5EF4-FFF2-40B4-BE49-F238E27FC236}">
                <a16:creationId xmlns:a16="http://schemas.microsoft.com/office/drawing/2014/main" id="{748A9946-45B3-5109-CD88-03CEC40894C2}"/>
              </a:ext>
            </a:extLst>
          </p:cNvPr>
          <p:cNvSpPr txBox="1"/>
          <p:nvPr/>
        </p:nvSpPr>
        <p:spPr>
          <a:xfrm>
            <a:off x="2528409" y="1997839"/>
            <a:ext cx="78650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Just talk to people in the community to feel home and connected.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012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9B6DF5-8FA6-0802-D0ED-EB6BB9EBF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vak 10">
            <a:extLst>
              <a:ext uri="{FF2B5EF4-FFF2-40B4-BE49-F238E27FC236}">
                <a16:creationId xmlns:a16="http://schemas.microsoft.com/office/drawing/2014/main" id="{E04772C0-F5F9-853A-293D-A4F09394A35D}"/>
              </a:ext>
            </a:extLst>
          </p:cNvPr>
          <p:cNvSpPr txBox="1"/>
          <p:nvPr/>
        </p:nvSpPr>
        <p:spPr>
          <a:xfrm>
            <a:off x="2693301" y="2921168"/>
            <a:ext cx="78650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Help building tools.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182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18B986-B448-0E50-387D-D5D9A11D4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60DD16A-3C04-F993-0835-1A20B15E12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929" y="663908"/>
            <a:ext cx="10538142" cy="589429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0E6A266F-8735-B606-6EEB-4B3D9D2C7A28}"/>
              </a:ext>
            </a:extLst>
          </p:cNvPr>
          <p:cNvSpPr txBox="1"/>
          <p:nvPr/>
        </p:nvSpPr>
        <p:spPr>
          <a:xfrm>
            <a:off x="121204" y="189685"/>
            <a:ext cx="70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https://aknostic.com/keit/</a:t>
            </a:r>
          </a:p>
        </p:txBody>
      </p:sp>
    </p:spTree>
    <p:extLst>
      <p:ext uri="{BB962C8B-B14F-4D97-AF65-F5344CB8AC3E}">
        <p14:creationId xmlns:p14="http://schemas.microsoft.com/office/powerpoint/2010/main" val="343757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942A3F-A315-1CE7-4C48-878CC4D1C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vak 8">
            <a:extLst>
              <a:ext uri="{FF2B5EF4-FFF2-40B4-BE49-F238E27FC236}">
                <a16:creationId xmlns:a16="http://schemas.microsoft.com/office/drawing/2014/main" id="{0B2E8846-68B8-980A-50A8-9FC09E953B31}"/>
              </a:ext>
            </a:extLst>
          </p:cNvPr>
          <p:cNvSpPr txBox="1"/>
          <p:nvPr/>
        </p:nvSpPr>
        <p:spPr>
          <a:xfrm>
            <a:off x="2973830" y="2655778"/>
            <a:ext cx="60972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i="0" dirty="0">
                <a:solidFill>
                  <a:srgbClr val="FFFF00"/>
                </a:solidFill>
                <a:effectLst/>
                <a:latin typeface="Graphik Meetup"/>
              </a:rPr>
              <a:t>Small Steps, </a:t>
            </a:r>
            <a:br>
              <a:rPr lang="en-GB" sz="5400" b="1" i="0" dirty="0">
                <a:solidFill>
                  <a:schemeClr val="bg1"/>
                </a:solidFill>
                <a:effectLst/>
                <a:latin typeface="Graphik Meetup"/>
              </a:rPr>
            </a:br>
            <a:endParaRPr lang="en-US" sz="5400" dirty="0">
              <a:solidFill>
                <a:srgbClr val="00B050"/>
              </a:solidFill>
            </a:endParaRPr>
          </a:p>
        </p:txBody>
      </p:sp>
      <p:pic>
        <p:nvPicPr>
          <p:cNvPr id="1026" name="Picture 2" descr="Front view parent and cute kid's feet">
            <a:extLst>
              <a:ext uri="{FF2B5EF4-FFF2-40B4-BE49-F238E27FC236}">
                <a16:creationId xmlns:a16="http://schemas.microsoft.com/office/drawing/2014/main" id="{9F52527F-1BE3-5BFE-25A0-61DA8D023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136338"/>
            <a:ext cx="4193158" cy="279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8C4D922B-C8AD-13F4-A5FF-AAF841116B80}"/>
              </a:ext>
            </a:extLst>
          </p:cNvPr>
          <p:cNvSpPr txBox="1"/>
          <p:nvPr/>
        </p:nvSpPr>
        <p:spPr>
          <a:xfrm>
            <a:off x="2574701" y="462942"/>
            <a:ext cx="70425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1" i="0" dirty="0">
                <a:solidFill>
                  <a:schemeClr val="bg1"/>
                </a:solidFill>
                <a:effectLst/>
                <a:latin typeface="Graphik Meetup"/>
              </a:rPr>
              <a:t>Lessons learned 2024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082686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216DBA-D473-B7DA-2A39-E61E4BD8E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37381968-3C87-1808-993C-E396B5464DA7}"/>
              </a:ext>
            </a:extLst>
          </p:cNvPr>
          <p:cNvSpPr txBox="1"/>
          <p:nvPr/>
        </p:nvSpPr>
        <p:spPr>
          <a:xfrm>
            <a:off x="121204" y="189685"/>
            <a:ext cx="70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https://github.com/Root-Branch/cardamon-core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66C78D7-A8EF-6A4F-41C6-280D5CC471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644" y="762054"/>
            <a:ext cx="10144551" cy="590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56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98954-311B-E44A-9C7D-1DE2ABEE9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C8BC8952-D71B-8D04-ED2F-9FD4C7ABD73C}"/>
              </a:ext>
            </a:extLst>
          </p:cNvPr>
          <p:cNvSpPr txBox="1"/>
          <p:nvPr/>
        </p:nvSpPr>
        <p:spPr>
          <a:xfrm>
            <a:off x="121204" y="189685"/>
            <a:ext cx="70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https://github.com/green-kernel/powerletrics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8B1576F-D9EB-4A90-6521-0748AD22C66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014" y="792177"/>
            <a:ext cx="9773206" cy="578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59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9075DB-8077-52CB-0F02-C19207DF4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766441D3-EACD-DC90-B21C-4BDB2390AD1B}"/>
              </a:ext>
            </a:extLst>
          </p:cNvPr>
          <p:cNvSpPr txBox="1"/>
          <p:nvPr/>
        </p:nvSpPr>
        <p:spPr>
          <a:xfrm>
            <a:off x="121204" y="189685"/>
            <a:ext cx="70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https://github.com/RETIT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3F3B3BB-9D20-490E-E13C-DC209843C4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58" y="1080097"/>
            <a:ext cx="10717369" cy="527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3D3B16-8A13-1FBE-F051-C744B563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vak 10">
            <a:extLst>
              <a:ext uri="{FF2B5EF4-FFF2-40B4-BE49-F238E27FC236}">
                <a16:creationId xmlns:a16="http://schemas.microsoft.com/office/drawing/2014/main" id="{4CA669CE-8D92-E3E9-70CE-11F895D3E3F3}"/>
              </a:ext>
            </a:extLst>
          </p:cNvPr>
          <p:cNvSpPr txBox="1"/>
          <p:nvPr/>
        </p:nvSpPr>
        <p:spPr>
          <a:xfrm>
            <a:off x="5169326" y="2921168"/>
            <a:ext cx="18533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Etc.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433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B3D6B5-DB27-C2BC-7AAF-09E8214B7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Green Waves Hackathon - Quarterly Meetup Q1/25 - Meet the 2024 Winners!">
            <a:extLst>
              <a:ext uri="{FF2B5EF4-FFF2-40B4-BE49-F238E27FC236}">
                <a16:creationId xmlns:a16="http://schemas.microsoft.com/office/drawing/2014/main" id="{B03B6336-1E9F-E4A1-0CBE-E10511475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B87D275-5368-07C5-60FE-16CA6305F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845" y="1333600"/>
            <a:ext cx="7450310" cy="41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70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C0068-1601-2315-F72B-4557AE474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vak 10">
            <a:extLst>
              <a:ext uri="{FF2B5EF4-FFF2-40B4-BE49-F238E27FC236}">
                <a16:creationId xmlns:a16="http://schemas.microsoft.com/office/drawing/2014/main" id="{EB80AE4D-6B84-9341-CA59-1C2BBE50E208}"/>
              </a:ext>
            </a:extLst>
          </p:cNvPr>
          <p:cNvSpPr txBox="1"/>
          <p:nvPr/>
        </p:nvSpPr>
        <p:spPr>
          <a:xfrm>
            <a:off x="3432580" y="1871755"/>
            <a:ext cx="59016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Maarten is a great example of this all.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02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63B79F-0930-6C5C-1DD9-FAC392DB7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vak 10">
            <a:extLst>
              <a:ext uri="{FF2B5EF4-FFF2-40B4-BE49-F238E27FC236}">
                <a16:creationId xmlns:a16="http://schemas.microsoft.com/office/drawing/2014/main" id="{A0109D30-FD87-5557-9909-88349B79B717}"/>
              </a:ext>
            </a:extLst>
          </p:cNvPr>
          <p:cNvSpPr txBox="1"/>
          <p:nvPr/>
        </p:nvSpPr>
        <p:spPr>
          <a:xfrm>
            <a:off x="3831479" y="2614322"/>
            <a:ext cx="590166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Questions?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14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4BEA5-EB4E-6A40-11A6-4EA7D4513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vak 8">
            <a:extLst>
              <a:ext uri="{FF2B5EF4-FFF2-40B4-BE49-F238E27FC236}">
                <a16:creationId xmlns:a16="http://schemas.microsoft.com/office/drawing/2014/main" id="{96599D1C-1A9F-F3CD-6BF8-A1D9DC0EDA6F}"/>
              </a:ext>
            </a:extLst>
          </p:cNvPr>
          <p:cNvSpPr txBox="1"/>
          <p:nvPr/>
        </p:nvSpPr>
        <p:spPr>
          <a:xfrm>
            <a:off x="2973830" y="2655778"/>
            <a:ext cx="60972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i="0" dirty="0">
                <a:solidFill>
                  <a:srgbClr val="FFFF00"/>
                </a:solidFill>
                <a:effectLst/>
                <a:latin typeface="Graphik Meetup"/>
              </a:rPr>
              <a:t>Small Steps, </a:t>
            </a:r>
            <a:br>
              <a:rPr lang="en-GB" sz="5400" b="1" i="0" dirty="0">
                <a:solidFill>
                  <a:schemeClr val="bg1"/>
                </a:solidFill>
                <a:effectLst/>
                <a:latin typeface="Graphik Meetup"/>
              </a:rPr>
            </a:br>
            <a:r>
              <a:rPr lang="en-GB" sz="5400" b="1" i="0" dirty="0">
                <a:solidFill>
                  <a:srgbClr val="00B050"/>
                </a:solidFill>
                <a:effectLst/>
                <a:latin typeface="Graphik Meetup"/>
              </a:rPr>
              <a:t>Big Impact</a:t>
            </a:r>
            <a:endParaRPr lang="en-US" sz="5400" dirty="0">
              <a:solidFill>
                <a:srgbClr val="00B050"/>
              </a:solidFill>
            </a:endParaRPr>
          </a:p>
        </p:txBody>
      </p:sp>
      <p:pic>
        <p:nvPicPr>
          <p:cNvPr id="1026" name="Picture 2" descr="Front view parent and cute kid's feet">
            <a:extLst>
              <a:ext uri="{FF2B5EF4-FFF2-40B4-BE49-F238E27FC236}">
                <a16:creationId xmlns:a16="http://schemas.microsoft.com/office/drawing/2014/main" id="{6357D4EE-F4B1-D109-C09C-9BFE5FB5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136338"/>
            <a:ext cx="4193158" cy="279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autiful plants in natural environment">
            <a:extLst>
              <a:ext uri="{FF2B5EF4-FFF2-40B4-BE49-F238E27FC236}">
                <a16:creationId xmlns:a16="http://schemas.microsoft.com/office/drawing/2014/main" id="{5A46C412-C283-4345-44CB-95E29214A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1782" y="2071689"/>
            <a:ext cx="4290211" cy="285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3E059FE-6A34-D81B-AEA9-B39E403D61B0}"/>
              </a:ext>
            </a:extLst>
          </p:cNvPr>
          <p:cNvSpPr txBox="1"/>
          <p:nvPr/>
        </p:nvSpPr>
        <p:spPr>
          <a:xfrm>
            <a:off x="2574701" y="462942"/>
            <a:ext cx="70425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1" i="0" dirty="0">
                <a:solidFill>
                  <a:schemeClr val="bg1"/>
                </a:solidFill>
                <a:effectLst/>
                <a:latin typeface="Graphik Meetup"/>
              </a:rPr>
              <a:t>Lessons learned 2024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079255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AE6724-7ED4-15C0-BC96-AAD72529C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vak 10">
            <a:extLst>
              <a:ext uri="{FF2B5EF4-FFF2-40B4-BE49-F238E27FC236}">
                <a16:creationId xmlns:a16="http://schemas.microsoft.com/office/drawing/2014/main" id="{BE11DD25-EEB8-1D1B-14C6-070EF3AF1FBD}"/>
              </a:ext>
            </a:extLst>
          </p:cNvPr>
          <p:cNvSpPr txBox="1"/>
          <p:nvPr/>
        </p:nvSpPr>
        <p:spPr>
          <a:xfrm>
            <a:off x="3559882" y="2459504"/>
            <a:ext cx="50722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</a:rPr>
              <a:t>Communities</a:t>
            </a:r>
          </a:p>
          <a:p>
            <a:pPr algn="ctr"/>
            <a:r>
              <a:rPr lang="en-GB" sz="6000" b="1" dirty="0">
                <a:solidFill>
                  <a:schemeClr val="bg1"/>
                </a:solidFill>
              </a:rPr>
              <a:t>WHY?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354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B7E499-C4BB-8262-85DF-CF0A40B7A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vak 10">
            <a:extLst>
              <a:ext uri="{FF2B5EF4-FFF2-40B4-BE49-F238E27FC236}">
                <a16:creationId xmlns:a16="http://schemas.microsoft.com/office/drawing/2014/main" id="{89D8C7C2-DF04-80B2-C671-F280704C9A90}"/>
              </a:ext>
            </a:extLst>
          </p:cNvPr>
          <p:cNvSpPr txBox="1"/>
          <p:nvPr/>
        </p:nvSpPr>
        <p:spPr>
          <a:xfrm>
            <a:off x="3559882" y="2459504"/>
            <a:ext cx="50722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</a:rPr>
              <a:t>Human connection.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1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F11A7-9EBC-5E2E-C1F1-D33B93633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vak 10">
            <a:extLst>
              <a:ext uri="{FF2B5EF4-FFF2-40B4-BE49-F238E27FC236}">
                <a16:creationId xmlns:a16="http://schemas.microsoft.com/office/drawing/2014/main" id="{C41AAAB4-3652-8AAE-C2E6-D73E80AA3D76}"/>
              </a:ext>
            </a:extLst>
          </p:cNvPr>
          <p:cNvSpPr txBox="1"/>
          <p:nvPr/>
        </p:nvSpPr>
        <p:spPr>
          <a:xfrm>
            <a:off x="3461692" y="1536174"/>
            <a:ext cx="50722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</a:rPr>
              <a:t>Not feeling alone in your passion or cause.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03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5AE419-02EA-61B1-61EA-1176D32F2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vak 10">
            <a:extLst>
              <a:ext uri="{FF2B5EF4-FFF2-40B4-BE49-F238E27FC236}">
                <a16:creationId xmlns:a16="http://schemas.microsoft.com/office/drawing/2014/main" id="{957463E1-B7FD-95DA-C44F-7782AF3FF30D}"/>
              </a:ext>
            </a:extLst>
          </p:cNvPr>
          <p:cNvSpPr txBox="1"/>
          <p:nvPr/>
        </p:nvSpPr>
        <p:spPr>
          <a:xfrm>
            <a:off x="1615009" y="2921168"/>
            <a:ext cx="89619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1" i="0" dirty="0">
                <a:solidFill>
                  <a:srgbClr val="00B050"/>
                </a:solidFill>
                <a:effectLst/>
                <a:latin typeface="Graphik Meetup"/>
              </a:rPr>
              <a:t>GSF NL </a:t>
            </a:r>
            <a:r>
              <a:rPr lang="en-GB" sz="6000" b="1" i="0" dirty="0">
                <a:solidFill>
                  <a:schemeClr val="bg1"/>
                </a:solidFill>
                <a:effectLst/>
                <a:latin typeface="Graphik Meetup"/>
              </a:rPr>
              <a:t>Community</a:t>
            </a:r>
            <a:r>
              <a:rPr lang="en-GB" sz="6000" b="1" i="0" dirty="0">
                <a:solidFill>
                  <a:srgbClr val="00B050"/>
                </a:solidFill>
                <a:effectLst/>
                <a:latin typeface="Graphik Meetup"/>
              </a:rPr>
              <a:t> </a:t>
            </a:r>
            <a:r>
              <a:rPr lang="en-GB" sz="6000" b="1" i="0" dirty="0">
                <a:solidFill>
                  <a:srgbClr val="00B0F0"/>
                </a:solidFill>
                <a:effectLst/>
                <a:latin typeface="Graphik Meetup"/>
              </a:rPr>
              <a:t>Online</a:t>
            </a:r>
            <a:r>
              <a:rPr lang="en-GB" sz="6000" b="1" i="0" dirty="0">
                <a:solidFill>
                  <a:srgbClr val="00B050"/>
                </a:solidFill>
                <a:effectLst/>
                <a:latin typeface="Graphik Meetup"/>
              </a:rPr>
              <a:t>?</a:t>
            </a:r>
            <a:endParaRPr lang="en-US" sz="6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474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8DD181-128E-0FE6-860A-41CE95AC4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vak 10">
            <a:extLst>
              <a:ext uri="{FF2B5EF4-FFF2-40B4-BE49-F238E27FC236}">
                <a16:creationId xmlns:a16="http://schemas.microsoft.com/office/drawing/2014/main" id="{E868A553-8ADD-24D7-7303-5CE5E5DE7D72}"/>
              </a:ext>
            </a:extLst>
          </p:cNvPr>
          <p:cNvSpPr txBox="1"/>
          <p:nvPr/>
        </p:nvSpPr>
        <p:spPr>
          <a:xfrm>
            <a:off x="2046583" y="2459504"/>
            <a:ext cx="80988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Graphik Meetup"/>
              </a:rPr>
              <a:t>Existing </a:t>
            </a:r>
            <a:r>
              <a:rPr lang="en-GB" sz="6000" b="1" dirty="0">
                <a:solidFill>
                  <a:srgbClr val="00B050"/>
                </a:solidFill>
                <a:latin typeface="Graphik Meetup"/>
              </a:rPr>
              <a:t>Sustainability</a:t>
            </a:r>
            <a:r>
              <a:rPr lang="en-GB" sz="6000" b="1" dirty="0">
                <a:solidFill>
                  <a:schemeClr val="bg1"/>
                </a:solidFill>
                <a:latin typeface="Graphik Meetup"/>
              </a:rPr>
              <a:t> </a:t>
            </a:r>
            <a:r>
              <a:rPr lang="en-GB" sz="6000" b="1" dirty="0">
                <a:solidFill>
                  <a:srgbClr val="FFFF00"/>
                </a:solidFill>
                <a:latin typeface="Graphik Meetup"/>
              </a:rPr>
              <a:t>Communities Need </a:t>
            </a:r>
            <a:r>
              <a:rPr lang="en-GB" sz="6000" b="1" dirty="0">
                <a:solidFill>
                  <a:schemeClr val="bg1"/>
                </a:solidFill>
                <a:latin typeface="Graphik Meetup"/>
              </a:rPr>
              <a:t>You</a:t>
            </a:r>
            <a:r>
              <a:rPr lang="en-GB" sz="6000" b="1" dirty="0">
                <a:solidFill>
                  <a:srgbClr val="FFFF00"/>
                </a:solidFill>
                <a:latin typeface="Graphik Meetup"/>
              </a:rPr>
              <a:t>!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7158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d4059ea-ac2f-489d-96a6-90a27b842a0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7187D439AA054EB3AD6DAFC4759AE8" ma:contentTypeVersion="15" ma:contentTypeDescription="Create a new document." ma:contentTypeScope="" ma:versionID="787ff08283923ec598a0744aee2ed99d">
  <xsd:schema xmlns:xsd="http://www.w3.org/2001/XMLSchema" xmlns:xs="http://www.w3.org/2001/XMLSchema" xmlns:p="http://schemas.microsoft.com/office/2006/metadata/properties" xmlns:ns3="cd4059ea-ac2f-489d-96a6-90a27b842a0f" xmlns:ns4="feb86d49-f81b-41e5-9a9e-e8d46d04a13a" targetNamespace="http://schemas.microsoft.com/office/2006/metadata/properties" ma:root="true" ma:fieldsID="5ced81a24f3892ac3ba82719ad86d0fc" ns3:_="" ns4:_="">
    <xsd:import namespace="cd4059ea-ac2f-489d-96a6-90a27b842a0f"/>
    <xsd:import namespace="feb86d49-f81b-41e5-9a9e-e8d46d04a1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4059ea-ac2f-489d-96a6-90a27b842a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b86d49-f81b-41e5-9a9e-e8d46d04a13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BCA23C-C33A-4E56-B69F-FF1B746FB0EF}">
  <ds:schemaRefs>
    <ds:schemaRef ds:uri="http://schemas.microsoft.com/office/infopath/2007/PartnerControls"/>
    <ds:schemaRef ds:uri="http://www.w3.org/XML/1998/namespace"/>
    <ds:schemaRef ds:uri="cd4059ea-ac2f-489d-96a6-90a27b842a0f"/>
    <ds:schemaRef ds:uri="http://schemas.microsoft.com/office/2006/documentManagement/types"/>
    <ds:schemaRef ds:uri="http://purl.org/dc/elements/1.1/"/>
    <ds:schemaRef ds:uri="http://purl.org/dc/dcmitype/"/>
    <ds:schemaRef ds:uri="feb86d49-f81b-41e5-9a9e-e8d46d04a13a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405AA23-517A-4F12-806D-1A6579FE2E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4059ea-ac2f-489d-96a6-90a27b842a0f"/>
    <ds:schemaRef ds:uri="feb86d49-f81b-41e5-9a9e-e8d46d04a1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997160-CA34-4049-9A94-789E2170762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426</Words>
  <Application>Microsoft Office PowerPoint</Application>
  <PresentationFormat>Breedbeeld</PresentationFormat>
  <Paragraphs>49</Paragraphs>
  <Slides>36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36</vt:i4>
      </vt:variant>
    </vt:vector>
  </HeadingPairs>
  <TitlesOfParts>
    <vt:vector size="41" baseType="lpstr">
      <vt:lpstr>Aptos</vt:lpstr>
      <vt:lpstr>Aptos Display</vt:lpstr>
      <vt:lpstr>Arial</vt:lpstr>
      <vt:lpstr>Graphik Meetup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Wilco Burggraaf</dc:creator>
  <cp:lastModifiedBy>Wilco Burggraaf</cp:lastModifiedBy>
  <cp:revision>9</cp:revision>
  <dcterms:created xsi:type="dcterms:W3CDTF">2025-02-12T14:19:52Z</dcterms:created>
  <dcterms:modified xsi:type="dcterms:W3CDTF">2025-02-14T07:18:25Z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0x010100EB7187D439AA054EB3AD6DAFC4759AE8</vt:lpwstr>
  </property>
</Properties>
</file>